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54"/>
      <p:bold r:id="rId55"/>
      <p:italic r:id="rId56"/>
      <p:boldItalic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3793" autoAdjust="0"/>
  </p:normalViewPr>
  <p:slideViewPr>
    <p:cSldViewPr snapToGrid="0">
      <p:cViewPr varScale="1">
        <p:scale>
          <a:sx n="74" d="100"/>
          <a:sy n="74" d="100"/>
        </p:scale>
        <p:origin x="1526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0d31339b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0d31339b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0d31339b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0d31339b3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45588"/>
              </a:solidFill>
              <a:highlight>
                <a:srgbClr val="F1F1F1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0763f2589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0763f2589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45588"/>
              </a:solidFill>
              <a:highlight>
                <a:srgbClr val="F1F1F1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0d31339b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0d31339b3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0d31339b3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0d31339b3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0763f258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0763f258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0d31339b3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0d31339b3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0d31339b3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0d31339b3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0d31339b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0d31339b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從最底層開始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0d31339b3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0d31339b3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d59a1bfa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d59a1bfa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0763f2589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0763f2589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F5F5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0d31339b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0d31339b3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0f2e621e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0f2e621e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0d31339b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0d31339b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0d31339b3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0d31339b3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0d31339b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0d31339b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0d31339b3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e0d31339b3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0d31339b3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0d31339b3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F5F5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0d31339b3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0d31339b3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600"/>
              </a:spcBef>
              <a:spcAft>
                <a:spcPts val="3600"/>
              </a:spcAft>
              <a:buNone/>
            </a:pPr>
            <a:endParaRPr b="1" dirty="0">
              <a:solidFill>
                <a:srgbClr val="5F5F5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0d31339b3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0d31339b3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0d31339b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0d31339b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0d31339b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e0d31339b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0d31339b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e0d31339b3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0d31339b3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0d31339b3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0d31339b3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0d31339b3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F5F5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0763f2589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e0763f2589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F5F5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0d31339b3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e0d31339b3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0ebc0dea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e0ebc0dea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0d31339b3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e0d31339b3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e0d31339b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e0d31339b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0d31339b3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e0d31339b3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0d31339b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0d31339b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0f2e621e7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e0f2e621e7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e0d31339b3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e0d31339b3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e0763f258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e0763f258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0ebc0dea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e0ebc0dea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e0763f2589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e0763f2589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e0ebc0dea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e0ebc0dea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e0763f2589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e0763f2589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e0d31339b3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e0d31339b3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0ebc0dea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0ebc0dea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0d31339b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e0d31339b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0c29cb10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0c29cb10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e0d31339b3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e0d31339b3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e0763f2589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e0763f2589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0d31339b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0d31339b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rgbClr val="2F2F2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0d31339b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0d31339b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0d31339b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0d31339b3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0d31339b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0d31339b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598100" y="3325530"/>
            <a:ext cx="82221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8" b="1">
                <a:latin typeface="Comic Sans MS"/>
                <a:ea typeface="Comic Sans MS"/>
                <a:cs typeface="Comic Sans MS"/>
                <a:sym typeface="Comic Sans MS"/>
              </a:rPr>
              <a:t>報告人 : 張立科</a:t>
            </a:r>
            <a:endParaRPr b="1"/>
          </a:p>
        </p:txBody>
      </p:sp>
      <p:sp>
        <p:nvSpPr>
          <p:cNvPr id="86" name="Google Shape;86;p13"/>
          <p:cNvSpPr txBox="1"/>
          <p:nvPr/>
        </p:nvSpPr>
        <p:spPr>
          <a:xfrm>
            <a:off x="1289525" y="1291800"/>
            <a:ext cx="69348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380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202124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Attention Is All You Need</a:t>
            </a:r>
            <a:endParaRPr sz="4000">
              <a:solidFill>
                <a:srgbClr val="202124"/>
              </a:solidFill>
              <a:highlight>
                <a:schemeClr val="lt1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202124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Implementation(en-&gt;zh)</a:t>
            </a:r>
            <a:endParaRPr sz="4000">
              <a:solidFill>
                <a:srgbClr val="202124"/>
              </a:solidFill>
              <a:highlight>
                <a:schemeClr val="lt1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1">
                <a:latin typeface="Comic Sans MS"/>
                <a:ea typeface="Comic Sans MS"/>
                <a:cs typeface="Comic Sans MS"/>
                <a:sym typeface="Comic Sans MS"/>
              </a:rPr>
              <a:t>建立輸入管道_建立中文字典</a:t>
            </a:r>
            <a:endParaRPr sz="40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0" name="Google Shape;150;p22"/>
          <p:cNvSpPr txBox="1">
            <a:spLocks noGrp="1"/>
          </p:cNvSpPr>
          <p:nvPr>
            <p:ph type="body" idx="1"/>
          </p:nvPr>
        </p:nvSpPr>
        <p:spPr>
          <a:xfrm>
            <a:off x="311700" y="117500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1.</a:t>
            </a:r>
            <a:endParaRPr>
              <a:solidFill>
                <a:srgbClr val="202124"/>
              </a:solidFill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00" y="1175000"/>
            <a:ext cx="8520598" cy="391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/>
          <p:nvPr/>
        </p:nvSpPr>
        <p:spPr>
          <a:xfrm>
            <a:off x="939250" y="4450250"/>
            <a:ext cx="357900" cy="168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1875" y="3106975"/>
            <a:ext cx="3192126" cy="20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311700" y="29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1">
                <a:latin typeface="Comic Sans MS"/>
                <a:ea typeface="Comic Sans MS"/>
                <a:cs typeface="Comic Sans MS"/>
                <a:sym typeface="Comic Sans MS"/>
              </a:rPr>
              <a:t>建立輸入管道_(有無前處理比較)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9" name="Google Shape;159;p23"/>
          <p:cNvSpPr txBox="1">
            <a:spLocks noGrp="1"/>
          </p:cNvSpPr>
          <p:nvPr>
            <p:ph type="body" idx="1"/>
          </p:nvPr>
        </p:nvSpPr>
        <p:spPr>
          <a:xfrm>
            <a:off x="7646250" y="866000"/>
            <a:ext cx="13044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(無)</a:t>
            </a:r>
            <a:endParaRPr>
              <a:solidFill>
                <a:srgbClr val="202124"/>
              </a:solidFill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0400"/>
            <a:ext cx="7843350" cy="29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81046"/>
            <a:ext cx="6477000" cy="8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7981250" y="2376063"/>
            <a:ext cx="13044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(有)</a:t>
            </a:r>
            <a:endParaRPr>
              <a:solidFill>
                <a:srgbClr val="20212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>
            <a:spLocks noGrp="1"/>
          </p:cNvSpPr>
          <p:nvPr>
            <p:ph type="title"/>
          </p:nvPr>
        </p:nvSpPr>
        <p:spPr>
          <a:xfrm>
            <a:off x="311700" y="29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1">
                <a:latin typeface="Comic Sans MS"/>
                <a:ea typeface="Comic Sans MS"/>
                <a:cs typeface="Comic Sans MS"/>
                <a:sym typeface="Comic Sans MS"/>
              </a:rPr>
              <a:t>建立輸入管道_(有無前處理比較)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8" name="Google Shape;168;p24"/>
          <p:cNvSpPr txBox="1">
            <a:spLocks noGrp="1"/>
          </p:cNvSpPr>
          <p:nvPr>
            <p:ph type="body" idx="1"/>
          </p:nvPr>
        </p:nvSpPr>
        <p:spPr>
          <a:xfrm>
            <a:off x="7646250" y="866000"/>
            <a:ext cx="13044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(無)</a:t>
            </a:r>
            <a:endParaRPr>
              <a:solidFill>
                <a:srgbClr val="202124"/>
              </a:solidFill>
            </a:endParaRPr>
          </a:p>
        </p:txBody>
      </p:sp>
      <p:sp>
        <p:nvSpPr>
          <p:cNvPr id="169" name="Google Shape;169;p24"/>
          <p:cNvSpPr txBox="1">
            <a:spLocks noGrp="1"/>
          </p:cNvSpPr>
          <p:nvPr>
            <p:ph type="body" idx="1"/>
          </p:nvPr>
        </p:nvSpPr>
        <p:spPr>
          <a:xfrm>
            <a:off x="7676450" y="2299863"/>
            <a:ext cx="13044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(有)</a:t>
            </a:r>
            <a:endParaRPr>
              <a:solidFill>
                <a:srgbClr val="202124"/>
              </a:solidFill>
            </a:endParaRPr>
          </a:p>
        </p:txBody>
      </p:sp>
      <p:sp>
        <p:nvSpPr>
          <p:cNvPr id="170" name="Google Shape;170;p24"/>
          <p:cNvSpPr txBox="1">
            <a:spLocks noGrp="1"/>
          </p:cNvSpPr>
          <p:nvPr>
            <p:ph type="body" idx="1"/>
          </p:nvPr>
        </p:nvSpPr>
        <p:spPr>
          <a:xfrm>
            <a:off x="498000" y="3910600"/>
            <a:ext cx="4074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P.S:兩組是不同意思的句子</a:t>
            </a:r>
            <a:endParaRPr>
              <a:solidFill>
                <a:srgbClr val="202124"/>
              </a:solidFill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600"/>
            <a:ext cx="7341449" cy="81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01675"/>
            <a:ext cx="7341450" cy="81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1">
                <a:latin typeface="Comic Sans MS"/>
                <a:ea typeface="Comic Sans MS"/>
                <a:cs typeface="Comic Sans MS"/>
                <a:sym typeface="Comic Sans MS"/>
              </a:rPr>
              <a:t>建立輸入管道_Problem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8" name="Google Shape;178;p2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1.</a:t>
            </a:r>
            <a:endParaRPr>
              <a:solidFill>
                <a:srgbClr val="202124"/>
              </a:solidFill>
            </a:endParaRPr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5" y="1302325"/>
            <a:ext cx="9169034" cy="384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1">
                <a:latin typeface="Comic Sans MS"/>
                <a:ea typeface="Comic Sans MS"/>
                <a:cs typeface="Comic Sans MS"/>
                <a:sym typeface="Comic Sans MS"/>
              </a:rPr>
              <a:t>建立輸入管道_Solve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5" name="Google Shape;185;p2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1.</a:t>
            </a:r>
            <a:endParaRPr>
              <a:solidFill>
                <a:srgbClr val="202124"/>
              </a:solidFill>
            </a:endParaRPr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5" y="1343025"/>
            <a:ext cx="9058275" cy="11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400" b="1">
                <a:latin typeface="Comic Sans MS"/>
                <a:ea typeface="Comic Sans MS"/>
                <a:cs typeface="Comic Sans MS"/>
                <a:sym typeface="Comic Sans MS"/>
              </a:rPr>
              <a:t>建立輸入管道_(去掉過長的序列、過短補0)</a:t>
            </a:r>
            <a:endParaRPr sz="2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2" name="Google Shape;192;p2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1.</a:t>
            </a:r>
            <a:endParaRPr>
              <a:solidFill>
                <a:srgbClr val="202124"/>
              </a:solidFill>
            </a:endParaRPr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" y="1368113"/>
            <a:ext cx="913447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80514"/>
            <a:ext cx="9144000" cy="1048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1">
                <a:latin typeface="Comic Sans MS"/>
                <a:ea typeface="Comic Sans MS"/>
                <a:cs typeface="Comic Sans MS"/>
                <a:sym typeface="Comic Sans MS"/>
              </a:rPr>
              <a:t>建立輸入管道_建立訓練集、驗證集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0" name="Google Shape;200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1.</a:t>
            </a:r>
            <a:endParaRPr>
              <a:solidFill>
                <a:srgbClr val="202124"/>
              </a:solidFill>
            </a:endParaRPr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0300"/>
            <a:ext cx="9143999" cy="35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11700" y="-472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1">
                <a:latin typeface="Comic Sans MS"/>
                <a:ea typeface="Comic Sans MS"/>
                <a:cs typeface="Comic Sans MS"/>
                <a:sym typeface="Comic Sans MS"/>
              </a:rPr>
              <a:t>建立輸入管道_資料集最後樣貌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2124"/>
              </a:solidFill>
            </a:endParaRPr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300" y="1056400"/>
            <a:ext cx="6561575" cy="408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4" name="Google Shape;214;p30"/>
          <p:cNvSpPr txBox="1">
            <a:spLocks noGrp="1"/>
          </p:cNvSpPr>
          <p:nvPr>
            <p:ph type="body" idx="1"/>
          </p:nvPr>
        </p:nvSpPr>
        <p:spPr>
          <a:xfrm>
            <a:off x="235500" y="16870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zh-TW" sz="51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Model</a:t>
            </a:r>
            <a:endParaRPr sz="2900" b="1">
              <a:solidFill>
                <a:srgbClr val="202124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311700" y="-472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r>
              <a:rPr lang="zh-TW" sz="3400" b="1">
                <a:latin typeface="Comic Sans MS"/>
                <a:ea typeface="Comic Sans MS"/>
                <a:cs typeface="Comic Sans MS"/>
                <a:sym typeface="Comic Sans MS"/>
              </a:rPr>
              <a:t>Mask_padding&amp;look ahead </a:t>
            </a:r>
            <a:endParaRPr sz="25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1.</a:t>
            </a:r>
            <a:endParaRPr>
              <a:solidFill>
                <a:srgbClr val="202124"/>
              </a:solidFill>
            </a:endParaRPr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599075"/>
            <a:ext cx="8734425" cy="35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8950" y="3742200"/>
            <a:ext cx="4085050" cy="14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1052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r>
              <a:rPr lang="zh-TW" sz="4000">
                <a:latin typeface="Comic Sans MS"/>
                <a:ea typeface="Comic Sans MS"/>
                <a:cs typeface="Comic Sans MS"/>
                <a:sym typeface="Comic Sans MS"/>
              </a:rPr>
              <a:t>Outline_Data Preprocessing</a:t>
            </a: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856500"/>
            <a:ext cx="8520600" cy="43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一.</a:t>
            </a:r>
            <a:r>
              <a:rPr lang="zh-TW" sz="2700" b="1">
                <a:solidFill>
                  <a:srgbClr val="0D0A0B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Install the library &amp; Set up the environment</a:t>
            </a:r>
            <a:endParaRPr sz="3500" b="1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二.</a:t>
            </a:r>
            <a:r>
              <a:rPr lang="zh-TW" sz="2800" b="1">
                <a:solidFill>
                  <a:srgbClr val="0D0A0B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Build pipeline</a:t>
            </a:r>
            <a:endParaRPr sz="2800" b="1">
              <a:solidFill>
                <a:srgbClr val="0D0A0B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D0A0B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0D0A0B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1.</a:t>
            </a:r>
            <a:r>
              <a:rPr lang="zh-TW" sz="2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Download and prepare the dataset</a:t>
            </a:r>
            <a:r>
              <a:rPr lang="zh-TW" sz="2800" b="1">
                <a:solidFill>
                  <a:srgbClr val="0D0A0B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800" b="1">
              <a:solidFill>
                <a:srgbClr val="0D0A0B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0D0A0B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2.</a:t>
            </a:r>
            <a:r>
              <a:rPr lang="zh-TW" sz="2400" b="1">
                <a:solidFill>
                  <a:srgbClr val="00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Split the dataset</a:t>
            </a:r>
            <a:endParaRPr sz="2800" b="1">
              <a:solidFill>
                <a:srgbClr val="0D0A0B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0D0A0B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3.</a:t>
            </a:r>
            <a:r>
              <a:rPr lang="zh-TW" sz="2400" b="1">
                <a:solidFill>
                  <a:srgbClr val="0D0A0B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Build the Chinese、English dictionary</a:t>
            </a:r>
            <a:endParaRPr sz="2800" b="1">
              <a:solidFill>
                <a:srgbClr val="0D0A0B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0D0A0B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4.</a:t>
            </a:r>
            <a:r>
              <a:rPr lang="zh-TW" sz="2400" b="1">
                <a:solidFill>
                  <a:srgbClr val="00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Data pre-processing</a:t>
            </a:r>
            <a:endParaRPr sz="2800" b="1">
              <a:solidFill>
                <a:srgbClr val="0D0A0B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D0A0B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00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400" b="1">
              <a:solidFill>
                <a:srgbClr val="0D0A0B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11700" y="-472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r>
              <a:rPr lang="zh-TW" sz="3400" b="1">
                <a:latin typeface="Comic Sans MS"/>
                <a:ea typeface="Comic Sans MS"/>
                <a:cs typeface="Comic Sans MS"/>
                <a:sym typeface="Comic Sans MS"/>
              </a:rPr>
              <a:t>Mask_combined </a:t>
            </a:r>
            <a:endParaRPr sz="25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8" name="Google Shape;228;p3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1.</a:t>
            </a:r>
            <a:endParaRPr>
              <a:solidFill>
                <a:srgbClr val="202124"/>
              </a:solidFill>
            </a:endParaRPr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8000"/>
            <a:ext cx="9144000" cy="436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6205"/>
              <a:buFont typeface="Arial"/>
              <a:buNone/>
            </a:pPr>
            <a:r>
              <a:rPr lang="zh-TW" sz="3400" b="1"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Scaled dot product attention&amp;Split heads</a:t>
            </a:r>
            <a:endParaRPr sz="3400" b="1"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5" name="Google Shape;235;p3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1.</a:t>
            </a:r>
            <a:endParaRPr>
              <a:solidFill>
                <a:srgbClr val="202124"/>
              </a:solidFill>
            </a:endParaRPr>
          </a:p>
        </p:txBody>
      </p:sp>
      <p:sp>
        <p:nvSpPr>
          <p:cNvPr id="236" name="Google Shape;236;p33"/>
          <p:cNvSpPr txBox="1"/>
          <p:nvPr/>
        </p:nvSpPr>
        <p:spPr>
          <a:xfrm rot="10800000" flipH="1">
            <a:off x="5995850" y="1892375"/>
            <a:ext cx="440700" cy="400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700" y="1827875"/>
            <a:ext cx="10232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850" y="1094000"/>
            <a:ext cx="8193875" cy="40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6205"/>
              <a:buFont typeface="Arial"/>
              <a:buNone/>
            </a:pPr>
            <a:r>
              <a:rPr lang="zh-TW" sz="3400" b="1"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Scaled dot product attention&amp;Split heads</a:t>
            </a:r>
            <a:endParaRPr sz="3400" b="1"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4" name="Google Shape;244;p3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2124"/>
              </a:solidFill>
            </a:endParaRPr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475" y="1229875"/>
            <a:ext cx="7359051" cy="391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title"/>
          </p:nvPr>
        </p:nvSpPr>
        <p:spPr>
          <a:xfrm>
            <a:off x="311700" y="1052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r>
              <a:rPr lang="zh-TW" sz="4000" b="1">
                <a:latin typeface="Comic Sans MS"/>
                <a:ea typeface="Comic Sans MS"/>
                <a:cs typeface="Comic Sans MS"/>
                <a:sym typeface="Comic Sans MS"/>
              </a:rPr>
              <a:t>MultiHeadAttention</a:t>
            </a:r>
            <a:endParaRPr sz="1500" b="1">
              <a:solidFill>
                <a:srgbClr val="267F9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endParaRPr sz="40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1" name="Google Shape;251;p3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PICPICKSHAPE</a:t>
            </a:r>
            <a:endParaRPr/>
          </a:p>
        </p:txBody>
      </p:sp>
      <p:pic>
        <p:nvPicPr>
          <p:cNvPr id="252" name="Google Shape;2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525"/>
            <a:ext cx="4814426" cy="21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3008550"/>
            <a:ext cx="4585826" cy="21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4425" y="2698325"/>
            <a:ext cx="4329574" cy="24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9513" y="712988"/>
            <a:ext cx="151447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r>
              <a:rPr lang="zh-TW" sz="4000" b="1">
                <a:latin typeface="Comic Sans MS"/>
                <a:ea typeface="Comic Sans MS"/>
                <a:cs typeface="Comic Sans MS"/>
                <a:sym typeface="Comic Sans MS"/>
              </a:rPr>
              <a:t>Point wise Feed Forward Network</a:t>
            </a:r>
            <a:endParaRPr sz="40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1" name="Google Shape;261;p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1.</a:t>
            </a:r>
            <a:endParaRPr>
              <a:solidFill>
                <a:srgbClr val="202124"/>
              </a:solidFill>
            </a:endParaRPr>
          </a:p>
        </p:txBody>
      </p:sp>
      <p:pic>
        <p:nvPicPr>
          <p:cNvPr id="262" name="Google Shape;2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5975"/>
            <a:ext cx="9143999" cy="387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>
            <a:spLocks noGrp="1"/>
          </p:cNvSpPr>
          <p:nvPr>
            <p:ph type="title"/>
          </p:nvPr>
        </p:nvSpPr>
        <p:spPr>
          <a:xfrm>
            <a:off x="311700" y="29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r>
              <a:rPr lang="zh-TW" sz="4000" b="1">
                <a:latin typeface="Comic Sans MS"/>
                <a:ea typeface="Comic Sans MS"/>
                <a:cs typeface="Comic Sans MS"/>
                <a:sym typeface="Comic Sans MS"/>
              </a:rPr>
              <a:t>Encoder layer</a:t>
            </a:r>
            <a:endParaRPr sz="1500" b="1">
              <a:solidFill>
                <a:srgbClr val="267F9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endParaRPr sz="40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8" name="Google Shape;268;p3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2124"/>
              </a:solidFill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50" y="713000"/>
            <a:ext cx="5211024" cy="2243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100" y="2956625"/>
            <a:ext cx="4961675" cy="21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3775" y="1229875"/>
            <a:ext cx="3860225" cy="39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>
            <a:spLocks noGrp="1"/>
          </p:cNvSpPr>
          <p:nvPr>
            <p:ph type="title"/>
          </p:nvPr>
        </p:nvSpPr>
        <p:spPr>
          <a:xfrm>
            <a:off x="311700" y="29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r>
              <a:rPr lang="zh-TW" sz="4000" b="1">
                <a:latin typeface="Comic Sans MS"/>
                <a:ea typeface="Comic Sans MS"/>
                <a:cs typeface="Comic Sans MS"/>
                <a:sym typeface="Comic Sans MS"/>
              </a:rPr>
              <a:t>Decoder layer</a:t>
            </a:r>
            <a:endParaRPr sz="1500" b="1">
              <a:solidFill>
                <a:srgbClr val="267F9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endParaRPr sz="40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7" name="Google Shape;277;p3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2124"/>
              </a:solidFill>
            </a:endParaRPr>
          </a:p>
        </p:txBody>
      </p:sp>
      <p:pic>
        <p:nvPicPr>
          <p:cNvPr id="278" name="Google Shape;2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775" y="636800"/>
            <a:ext cx="5935800" cy="202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275" y="2662675"/>
            <a:ext cx="6633600" cy="248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6875" y="1961893"/>
            <a:ext cx="2227125" cy="3181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r>
              <a:rPr lang="zh-TW" sz="4000">
                <a:latin typeface="Comic Sans MS"/>
                <a:ea typeface="Comic Sans MS"/>
                <a:cs typeface="Comic Sans MS"/>
                <a:sym typeface="Comic Sans MS"/>
              </a:rPr>
              <a:t>get angles &amp; positional encoding </a:t>
            </a: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6" name="Google Shape;286;p3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1.</a:t>
            </a:r>
            <a:endParaRPr>
              <a:solidFill>
                <a:srgbClr val="202124"/>
              </a:solidFill>
            </a:endParaRPr>
          </a:p>
        </p:txBody>
      </p:sp>
      <p:pic>
        <p:nvPicPr>
          <p:cNvPr id="287" name="Google Shape;2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50" y="1229875"/>
            <a:ext cx="8351700" cy="30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8913" y="4467700"/>
            <a:ext cx="6315075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>
            <a:spLocks noGrp="1"/>
          </p:cNvSpPr>
          <p:nvPr>
            <p:ph type="title"/>
          </p:nvPr>
        </p:nvSpPr>
        <p:spPr>
          <a:xfrm>
            <a:off x="311700" y="-472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r>
              <a:rPr lang="zh-TW" sz="4000">
                <a:latin typeface="Comic Sans MS"/>
                <a:ea typeface="Comic Sans MS"/>
                <a:cs typeface="Comic Sans MS"/>
                <a:sym typeface="Comic Sans MS"/>
              </a:rPr>
              <a:t>Encoder</a:t>
            </a: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94" name="Google Shape;2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425" y="560600"/>
            <a:ext cx="7260649" cy="24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550" y="3013375"/>
            <a:ext cx="5954000" cy="21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500" y="3342492"/>
            <a:ext cx="2891250" cy="1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>
            <a:spLocks noGrp="1"/>
          </p:cNvSpPr>
          <p:nvPr>
            <p:ph type="title"/>
          </p:nvPr>
        </p:nvSpPr>
        <p:spPr>
          <a:xfrm>
            <a:off x="311700" y="-1234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r>
              <a:rPr lang="zh-TW" sz="4000">
                <a:latin typeface="Comic Sans MS"/>
                <a:ea typeface="Comic Sans MS"/>
                <a:cs typeface="Comic Sans MS"/>
                <a:sym typeface="Comic Sans MS"/>
              </a:rPr>
              <a:t>Decoder</a:t>
            </a: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2" name="Google Shape;302;p41"/>
          <p:cNvSpPr txBox="1">
            <a:spLocks noGrp="1"/>
          </p:cNvSpPr>
          <p:nvPr>
            <p:ph type="body" idx="1"/>
          </p:nvPr>
        </p:nvSpPr>
        <p:spPr>
          <a:xfrm>
            <a:off x="220800" y="11129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2124"/>
              </a:solidFill>
            </a:endParaRPr>
          </a:p>
        </p:txBody>
      </p:sp>
      <p:pic>
        <p:nvPicPr>
          <p:cNvPr id="303" name="Google Shape;3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000" y="445575"/>
            <a:ext cx="6013727" cy="20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4600" y="2415150"/>
            <a:ext cx="5785126" cy="27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311700" y="-1234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r>
              <a:rPr lang="zh-TW" sz="4000">
                <a:latin typeface="Comic Sans MS"/>
                <a:ea typeface="Comic Sans MS"/>
                <a:cs typeface="Comic Sans MS"/>
                <a:sym typeface="Comic Sans MS"/>
              </a:rPr>
              <a:t>Outline_Model</a:t>
            </a: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311700" y="211675"/>
            <a:ext cx="8520600" cy="38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rgbClr val="0D0A0B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一.</a:t>
            </a:r>
            <a:r>
              <a:rPr lang="zh-TW" sz="2500" b="1">
                <a:solidFill>
                  <a:srgbClr val="00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Masks、</a:t>
            </a:r>
            <a:r>
              <a:rPr lang="zh-TW" sz="2500" b="1">
                <a:solidFill>
                  <a:srgbClr val="0D0A0B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Scaled dot product attention(</a:t>
            </a:r>
            <a:r>
              <a:rPr lang="zh-TW" sz="25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Attention function</a:t>
            </a:r>
            <a:r>
              <a:rPr lang="zh-TW" sz="2500" b="1">
                <a:solidFill>
                  <a:srgbClr val="0D0A0B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)、Multi-head attention</a:t>
            </a:r>
            <a:endParaRPr sz="2500" b="1">
              <a:solidFill>
                <a:srgbClr val="0D0A0B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rgbClr val="0D0A0B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二.</a:t>
            </a:r>
            <a:r>
              <a:rPr lang="zh-TW" sz="2400" b="1">
                <a:solidFill>
                  <a:srgbClr val="00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Build Transformer </a:t>
            </a:r>
            <a:endParaRPr sz="2400" b="1">
              <a:solidFill>
                <a:srgbClr val="000000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00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(1.</a:t>
            </a:r>
            <a:r>
              <a:rPr lang="zh-TW" sz="2400" b="1">
                <a:solidFill>
                  <a:srgbClr val="0D0A0B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Position-wise FFN 2.</a:t>
            </a:r>
            <a:r>
              <a:rPr lang="zh-TW" sz="2400" b="1">
                <a:solidFill>
                  <a:srgbClr val="00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Encoder layer 3.</a:t>
            </a:r>
            <a:r>
              <a:rPr lang="zh-TW" sz="2400" b="1">
                <a:solidFill>
                  <a:srgbClr val="0D0A0B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Decoder layer 4.</a:t>
            </a:r>
            <a:r>
              <a:rPr lang="zh-TW" sz="2400" b="1">
                <a:solidFill>
                  <a:srgbClr val="00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Positional encoding 5.</a:t>
            </a:r>
            <a:r>
              <a:rPr lang="zh-TW" sz="2400" b="1">
                <a:solidFill>
                  <a:srgbClr val="0D0A0B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Encoder 6.</a:t>
            </a:r>
            <a:r>
              <a:rPr lang="zh-TW" sz="2400" b="1">
                <a:solidFill>
                  <a:srgbClr val="00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Decoder 7.</a:t>
            </a:r>
            <a:r>
              <a:rPr lang="zh-TW" sz="2400" b="1">
                <a:solidFill>
                  <a:srgbClr val="0D0A0B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Transformer)</a:t>
            </a:r>
            <a:endParaRPr sz="2400" b="1">
              <a:solidFill>
                <a:srgbClr val="0D0A0B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rgbClr val="0D0A0B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三.</a:t>
            </a:r>
            <a:r>
              <a:rPr lang="zh-TW" sz="2300" b="1">
                <a:solidFill>
                  <a:srgbClr val="0D0A0B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Loss function、</a:t>
            </a:r>
            <a:r>
              <a:rPr lang="zh-TW" sz="23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Metrics</a:t>
            </a:r>
            <a:r>
              <a:rPr lang="zh-TW" sz="2300" b="1">
                <a:solidFill>
                  <a:srgbClr val="0D0A0B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、</a:t>
            </a:r>
            <a:r>
              <a:rPr lang="zh-TW" sz="23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Hyperparameter</a:t>
            </a:r>
            <a:r>
              <a:rPr lang="zh-TW" sz="2300" b="1">
                <a:solidFill>
                  <a:srgbClr val="00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、</a:t>
            </a:r>
            <a:r>
              <a:rPr lang="zh-TW" sz="2300" b="1">
                <a:solidFill>
                  <a:srgbClr val="0D0A0B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Optimizer</a:t>
            </a:r>
            <a:endParaRPr sz="2300" b="1">
              <a:solidFill>
                <a:srgbClr val="000000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四.</a:t>
            </a:r>
            <a:r>
              <a:rPr lang="zh-TW" sz="2500" b="1">
                <a:solidFill>
                  <a:srgbClr val="0D0A0B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Training</a:t>
            </a:r>
            <a:endParaRPr sz="2500" b="1">
              <a:solidFill>
                <a:srgbClr val="0D0A0B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五.</a:t>
            </a:r>
            <a:r>
              <a:rPr lang="zh-TW" sz="2500" b="1">
                <a:solidFill>
                  <a:srgbClr val="0D0A0B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Actual Translation</a:t>
            </a:r>
            <a:endParaRPr sz="2500" b="1">
              <a:solidFill>
                <a:srgbClr val="0D0A0B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六.</a:t>
            </a:r>
            <a:r>
              <a:rPr lang="zh-TW" sz="2500" b="1">
                <a:solidFill>
                  <a:srgbClr val="0D0A0B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Visualization</a:t>
            </a:r>
            <a:endParaRPr sz="3300" b="1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>
            <a:spLocks noGrp="1"/>
          </p:cNvSpPr>
          <p:nvPr>
            <p:ph type="title"/>
          </p:nvPr>
        </p:nvSpPr>
        <p:spPr>
          <a:xfrm>
            <a:off x="311700" y="-1234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r>
              <a:rPr lang="zh-TW" sz="4000">
                <a:latin typeface="Comic Sans MS"/>
                <a:ea typeface="Comic Sans MS"/>
                <a:cs typeface="Comic Sans MS"/>
                <a:sym typeface="Comic Sans MS"/>
              </a:rPr>
              <a:t>Transformer</a:t>
            </a: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11" name="Google Shape;3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5" y="542050"/>
            <a:ext cx="6221574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300" y="2990050"/>
            <a:ext cx="6221577" cy="215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850" y="0"/>
            <a:ext cx="2866150" cy="361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latin typeface="Comic Sans MS"/>
                <a:ea typeface="Comic Sans MS"/>
                <a:cs typeface="Comic Sans MS"/>
                <a:sym typeface="Comic Sans MS"/>
              </a:rPr>
              <a:t>Loss function</a:t>
            </a: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0" name="Google Shape;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425" y="1168975"/>
            <a:ext cx="6355151" cy="39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highlight>
                  <a:srgbClr val="F8F9FA"/>
                </a:highlight>
                <a:latin typeface="Comic Sans MS"/>
                <a:ea typeface="Comic Sans MS"/>
                <a:cs typeface="Comic Sans MS"/>
                <a:sym typeface="Comic Sans MS"/>
              </a:rPr>
              <a:t>Hyperparameter setting</a:t>
            </a:r>
            <a:endParaRPr sz="4000">
              <a:highlight>
                <a:srgbClr val="F8F9FA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7" name="Google Shape;3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275" y="1653875"/>
            <a:ext cx="4208325" cy="26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7050" y="1596725"/>
            <a:ext cx="4946949" cy="271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 txBox="1">
            <a:spLocks noGrp="1"/>
          </p:cNvSpPr>
          <p:nvPr>
            <p:ph type="title"/>
          </p:nvPr>
        </p:nvSpPr>
        <p:spPr>
          <a:xfrm>
            <a:off x="311700" y="29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highlight>
                  <a:srgbClr val="F8F9FA"/>
                </a:highlight>
                <a:latin typeface="Comic Sans MS"/>
                <a:ea typeface="Comic Sans MS"/>
                <a:cs typeface="Comic Sans MS"/>
                <a:sym typeface="Comic Sans MS"/>
              </a:rPr>
              <a:t>Optimizer、Customized learning rate</a:t>
            </a:r>
            <a:endParaRPr sz="3600">
              <a:highlight>
                <a:srgbClr val="F8F9FA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4" name="Google Shape;334;p4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35" name="Google Shape;3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2675"/>
            <a:ext cx="9144000" cy="349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70600"/>
            <a:ext cx="9144000" cy="648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>
            <a:spLocks noGrp="1"/>
          </p:cNvSpPr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highlight>
                  <a:srgbClr val="F8F9FA"/>
                </a:highlight>
                <a:latin typeface="Comic Sans MS"/>
                <a:ea typeface="Comic Sans MS"/>
                <a:cs typeface="Comic Sans MS"/>
                <a:sym typeface="Comic Sans MS"/>
              </a:rPr>
              <a:t>Customized learning rate</a:t>
            </a:r>
            <a:endParaRPr sz="3600">
              <a:highlight>
                <a:srgbClr val="F8F9FA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2" name="Google Shape;342;p4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43" name="Google Shape;34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775" y="1017800"/>
            <a:ext cx="7088450" cy="41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 txBox="1">
            <a:spLocks noGrp="1"/>
          </p:cNvSpPr>
          <p:nvPr>
            <p:ph type="title"/>
          </p:nvPr>
        </p:nvSpPr>
        <p:spPr>
          <a:xfrm>
            <a:off x="311700" y="29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latin typeface="Comic Sans MS"/>
                <a:ea typeface="Comic Sans MS"/>
                <a:cs typeface="Comic Sans MS"/>
                <a:sym typeface="Comic Sans MS"/>
              </a:rPr>
              <a:t>Training step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50" name="Google Shape;35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6498"/>
            <a:ext cx="9144001" cy="417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8"/>
          <p:cNvSpPr txBox="1">
            <a:spLocks noGrp="1"/>
          </p:cNvSpPr>
          <p:nvPr>
            <p:ph type="title"/>
          </p:nvPr>
        </p:nvSpPr>
        <p:spPr>
          <a:xfrm>
            <a:off x="235500" y="1052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latin typeface="Comic Sans MS"/>
                <a:ea typeface="Comic Sans MS"/>
                <a:cs typeface="Comic Sans MS"/>
                <a:sym typeface="Comic Sans MS"/>
              </a:rPr>
              <a:t>Training</a:t>
            </a:r>
            <a:endParaRPr sz="36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highlight>
                <a:srgbClr val="F8F9FA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6" name="Google Shape;356;p4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57" name="Google Shape;35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6804"/>
            <a:ext cx="9143998" cy="4411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00" b="1">
                <a:latin typeface="Comic Sans MS"/>
                <a:ea typeface="Comic Sans MS"/>
                <a:cs typeface="Comic Sans MS"/>
                <a:sym typeface="Comic Sans MS"/>
              </a:rPr>
              <a:t>Training(epochs=30後，accuracy上升趨緩)</a:t>
            </a:r>
            <a:endParaRPr sz="33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 b="1">
              <a:highlight>
                <a:srgbClr val="F8F9FA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3" name="Google Shape;363;p4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64" name="Google Shape;36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9875"/>
            <a:ext cx="3851525" cy="33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6850" y="1145725"/>
            <a:ext cx="5207151" cy="373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latin typeface="Comic Sans MS"/>
                <a:ea typeface="Comic Sans MS"/>
                <a:cs typeface="Comic Sans MS"/>
                <a:sym typeface="Comic Sans MS"/>
              </a:rPr>
              <a:t>Actual translation</a:t>
            </a:r>
            <a:endParaRPr sz="36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highlight>
                <a:srgbClr val="F8F9FA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1" name="Google Shape;371;p5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latin typeface="Comic Sans MS"/>
                <a:ea typeface="Comic Sans MS"/>
                <a:cs typeface="Comic Sans MS"/>
                <a:sym typeface="Comic Sans MS"/>
              </a:rPr>
              <a:t># epochs = 0~20，很明顯，學到字的不多，會亂丟結果出來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b="1">
                <a:latin typeface="Comic Sans MS"/>
                <a:ea typeface="Comic Sans MS"/>
                <a:cs typeface="Comic Sans MS"/>
                <a:sym typeface="Comic Sans MS"/>
              </a:rPr>
              <a:t># epochs = 30( accuracy= 0.4) 在它專長的領悟，就可以達到不錯的翻譯效果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b="1">
                <a:latin typeface="Comic Sans MS"/>
                <a:ea typeface="Comic Sans MS"/>
                <a:cs typeface="Comic Sans MS"/>
                <a:sym typeface="Comic Sans MS"/>
              </a:rPr>
              <a:t># epochs = 85(accuracy可以達到5成)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b="1">
                <a:latin typeface="Comic Sans MS"/>
                <a:ea typeface="Comic Sans MS"/>
                <a:cs typeface="Comic Sans MS"/>
                <a:sym typeface="Comic Sans MS"/>
              </a:rPr>
              <a:t># 且這個資料集還不是裡面最多的一個資料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latin typeface="Comic Sans MS"/>
                <a:ea typeface="Comic Sans MS"/>
                <a:cs typeface="Comic Sans MS"/>
                <a:sym typeface="Comic Sans MS"/>
              </a:rPr>
              <a:t>Actual translation(en-&gt;zh)</a:t>
            </a:r>
            <a:endParaRPr sz="36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highlight>
                <a:srgbClr val="F8F9FA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7" name="Google Shape;377;p5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78" name="Google Shape;37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400" y="1229875"/>
            <a:ext cx="6680976" cy="390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311700" y="17632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zh-TW" sz="45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Data Proprocessing</a:t>
            </a:r>
            <a:endParaRPr sz="2300" b="1">
              <a:solidFill>
                <a:srgbClr val="202124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latin typeface="Comic Sans MS"/>
                <a:ea typeface="Comic Sans MS"/>
                <a:cs typeface="Comic Sans MS"/>
                <a:sym typeface="Comic Sans MS"/>
              </a:rPr>
              <a:t>Actual translation(en-&gt;zh)</a:t>
            </a:r>
            <a:endParaRPr sz="36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highlight>
                <a:srgbClr val="F8F9FA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4" name="Google Shape;384;p5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85" name="Google Shape;3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125" y="1229875"/>
            <a:ext cx="7264275" cy="39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3"/>
          <p:cNvSpPr txBox="1">
            <a:spLocks noGrp="1"/>
          </p:cNvSpPr>
          <p:nvPr>
            <p:ph type="title"/>
          </p:nvPr>
        </p:nvSpPr>
        <p:spPr>
          <a:xfrm>
            <a:off x="311700" y="29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00">
                <a:latin typeface="Comic Sans MS"/>
                <a:ea typeface="Comic Sans MS"/>
                <a:cs typeface="Comic Sans MS"/>
                <a:sym typeface="Comic Sans MS"/>
              </a:rPr>
              <a:t>Visualiztion attention weight(epochs=5) </a:t>
            </a:r>
            <a:endParaRPr sz="32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3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49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92" name="Google Shape;39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6478"/>
            <a:ext cx="9144001" cy="417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4"/>
          <p:cNvSpPr txBox="1">
            <a:spLocks noGrp="1"/>
          </p:cNvSpPr>
          <p:nvPr>
            <p:ph type="title"/>
          </p:nvPr>
        </p:nvSpPr>
        <p:spPr>
          <a:xfrm>
            <a:off x="311700" y="29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00">
                <a:latin typeface="Comic Sans MS"/>
                <a:ea typeface="Comic Sans MS"/>
                <a:cs typeface="Comic Sans MS"/>
                <a:sym typeface="Comic Sans MS"/>
              </a:rPr>
              <a:t>Visualiztion attention weight(epochs=10) </a:t>
            </a:r>
            <a:endParaRPr sz="32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3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49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5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99" name="Google Shape;39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2402"/>
            <a:ext cx="9144002" cy="42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5"/>
          <p:cNvSpPr txBox="1">
            <a:spLocks noGrp="1"/>
          </p:cNvSpPr>
          <p:nvPr>
            <p:ph type="title"/>
          </p:nvPr>
        </p:nvSpPr>
        <p:spPr>
          <a:xfrm>
            <a:off x="311700" y="1052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0937"/>
              <a:buFont typeface="Arial"/>
              <a:buNone/>
            </a:pPr>
            <a:r>
              <a:rPr lang="zh-TW" sz="3200">
                <a:latin typeface="Comic Sans MS"/>
                <a:ea typeface="Comic Sans MS"/>
                <a:cs typeface="Comic Sans MS"/>
                <a:sym typeface="Comic Sans MS"/>
              </a:rPr>
              <a:t>Visualiztion attention weight(epochs=15) </a:t>
            </a:r>
            <a:endParaRPr sz="32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3043"/>
              <a:buFont typeface="Arial"/>
              <a:buNone/>
            </a:pPr>
            <a:endParaRPr sz="23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6442"/>
              <a:buFont typeface="Arial"/>
              <a:buNone/>
            </a:pPr>
            <a:endParaRPr sz="149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5" name="Google Shape;405;p5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06" name="Google Shape;40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1519"/>
            <a:ext cx="9144002" cy="40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6"/>
          <p:cNvSpPr txBox="1">
            <a:spLocks noGrp="1"/>
          </p:cNvSpPr>
          <p:nvPr>
            <p:ph type="title"/>
          </p:nvPr>
        </p:nvSpPr>
        <p:spPr>
          <a:xfrm>
            <a:off x="311700" y="1052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0937"/>
              <a:buFont typeface="Arial"/>
              <a:buNone/>
            </a:pPr>
            <a:r>
              <a:rPr lang="zh-TW" sz="3200">
                <a:latin typeface="Comic Sans MS"/>
                <a:ea typeface="Comic Sans MS"/>
                <a:cs typeface="Comic Sans MS"/>
                <a:sym typeface="Comic Sans MS"/>
              </a:rPr>
              <a:t>Visualiztion attention weight(epochs=20) </a:t>
            </a:r>
            <a:endParaRPr sz="32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3043"/>
              <a:buFont typeface="Arial"/>
              <a:buNone/>
            </a:pPr>
            <a:endParaRPr sz="23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6442"/>
              <a:buFont typeface="Arial"/>
              <a:buNone/>
            </a:pPr>
            <a:endParaRPr sz="149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2" name="Google Shape;412;p5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13" name="Google Shape;41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1519"/>
            <a:ext cx="9144002" cy="40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/>
          <p:cNvSpPr txBox="1">
            <a:spLocks noGrp="1"/>
          </p:cNvSpPr>
          <p:nvPr>
            <p:ph type="title"/>
          </p:nvPr>
        </p:nvSpPr>
        <p:spPr>
          <a:xfrm>
            <a:off x="311700" y="29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0937"/>
              <a:buFont typeface="Arial"/>
              <a:buNone/>
            </a:pPr>
            <a:r>
              <a:rPr lang="zh-TW" sz="3200">
                <a:latin typeface="Comic Sans MS"/>
                <a:ea typeface="Comic Sans MS"/>
                <a:cs typeface="Comic Sans MS"/>
                <a:sym typeface="Comic Sans MS"/>
              </a:rPr>
              <a:t>Visualiztion attention weight(epochs=25) </a:t>
            </a:r>
            <a:endParaRPr sz="32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3043"/>
              <a:buFont typeface="Arial"/>
              <a:buNone/>
            </a:pPr>
            <a:endParaRPr sz="23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6442"/>
              <a:buFont typeface="Arial"/>
              <a:buNone/>
            </a:pPr>
            <a:endParaRPr sz="149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9" name="Google Shape;419;p5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20" name="Google Shape;4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7700"/>
            <a:ext cx="9144002" cy="40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8"/>
          <p:cNvSpPr txBox="1">
            <a:spLocks noGrp="1"/>
          </p:cNvSpPr>
          <p:nvPr>
            <p:ph type="title"/>
          </p:nvPr>
        </p:nvSpPr>
        <p:spPr>
          <a:xfrm>
            <a:off x="311700" y="29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0937"/>
              <a:buFont typeface="Arial"/>
              <a:buNone/>
            </a:pPr>
            <a:r>
              <a:rPr lang="zh-TW" sz="3200">
                <a:latin typeface="Comic Sans MS"/>
                <a:ea typeface="Comic Sans MS"/>
                <a:cs typeface="Comic Sans MS"/>
                <a:sym typeface="Comic Sans MS"/>
              </a:rPr>
              <a:t>Visualiztion attention weight(epochs=30) </a:t>
            </a:r>
            <a:endParaRPr sz="32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3043"/>
              <a:buFont typeface="Arial"/>
              <a:buNone/>
            </a:pPr>
            <a:endParaRPr sz="23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6442"/>
              <a:buFont typeface="Arial"/>
              <a:buNone/>
            </a:pPr>
            <a:endParaRPr sz="149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6" name="Google Shape;426;p5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27" name="Google Shape;42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5974"/>
            <a:ext cx="9143999" cy="41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latin typeface="Comic Sans MS"/>
                <a:ea typeface="Comic Sans MS"/>
                <a:cs typeface="Comic Sans MS"/>
                <a:sym typeface="Comic Sans MS"/>
              </a:rPr>
              <a:t>Problem  one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5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100" b="1">
                <a:latin typeface="Comic Sans MS"/>
                <a:ea typeface="Comic Sans MS"/>
                <a:cs typeface="Comic Sans MS"/>
                <a:sym typeface="Comic Sans MS"/>
              </a:rPr>
              <a:t># 遇到的問題1 : 由於都是</a:t>
            </a:r>
            <a:r>
              <a:rPr lang="zh-TW" sz="2100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充滿平行化的矩陣運算</a:t>
            </a:r>
            <a:r>
              <a:rPr lang="zh-TW" sz="2100" b="1">
                <a:latin typeface="Comic Sans MS"/>
                <a:ea typeface="Comic Sans MS"/>
                <a:cs typeface="Comic Sans MS"/>
                <a:sym typeface="Comic Sans MS"/>
              </a:rPr>
              <a:t>，所以運算量很龐大</a:t>
            </a:r>
            <a:endParaRPr sz="21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100" b="1">
                <a:latin typeface="Comic Sans MS"/>
                <a:ea typeface="Comic Sans MS"/>
                <a:cs typeface="Comic Sans MS"/>
                <a:sym typeface="Comic Sans MS"/>
              </a:rPr>
              <a:t>(起初在訓練用CPU，10個epochs需化2、3個小時)</a:t>
            </a:r>
            <a:endParaRPr sz="21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100" b="1">
                <a:latin typeface="Comic Sans MS"/>
                <a:ea typeface="Comic Sans MS"/>
                <a:cs typeface="Comic Sans MS"/>
                <a:sym typeface="Comic Sans MS"/>
              </a:rPr>
              <a:t># 解決問題1 : 使GPU一個epoch最快不用1分鐘，頂多一分鐘</a:t>
            </a:r>
            <a:endParaRPr sz="21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100" b="1">
                <a:latin typeface="Comic Sans MS"/>
                <a:ea typeface="Comic Sans MS"/>
                <a:cs typeface="Comic Sans MS"/>
                <a:sym typeface="Comic Sans MS"/>
              </a:rPr>
              <a:t>#(近幾年的Transformer模型，有些是針對需大量計算詬病去做改善)</a:t>
            </a:r>
            <a:endParaRPr sz="21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latin typeface="Comic Sans MS"/>
                <a:ea typeface="Comic Sans MS"/>
                <a:cs typeface="Comic Sans MS"/>
                <a:sym typeface="Comic Sans MS"/>
              </a:rPr>
              <a:t>Problem  two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39" name="Google Shape;439;p6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1.</a:t>
            </a:r>
            <a:endParaRPr>
              <a:solidFill>
                <a:srgbClr val="202124"/>
              </a:solidFill>
            </a:endParaRPr>
          </a:p>
        </p:txBody>
      </p:sp>
      <p:pic>
        <p:nvPicPr>
          <p:cNvPr id="440" name="Google Shape;44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5" y="1302325"/>
            <a:ext cx="9169034" cy="384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latin typeface="Comic Sans MS"/>
                <a:ea typeface="Comic Sans MS"/>
                <a:cs typeface="Comic Sans MS"/>
                <a:sym typeface="Comic Sans MS"/>
              </a:rPr>
              <a:t>Problem  two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b="1">
                <a:solidFill>
                  <a:srgbClr val="212121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因為目前 tf.data.Dataset.map 函式裡頭的計算是在計算圖模式（Graph mode）下執行，所以裡頭的 Tensors 並不會有 Eager Execution 下才有的 numpy 屬性。</a:t>
            </a:r>
            <a:endParaRPr sz="2400" b="1">
              <a:solidFill>
                <a:srgbClr val="212121"/>
              </a:solidFill>
              <a:highlight>
                <a:schemeClr val="lt1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212121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解法是，使用tf.py_function將我們剛剛定義的 encode 函式，把它包成一個</a:t>
            </a:r>
            <a:r>
              <a:rPr lang="zh-TW" sz="2400" b="1">
                <a:solidFill>
                  <a:schemeClr val="dk1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以eager模式的encode去執行TensorFlow Operation</a:t>
            </a:r>
            <a:endParaRPr sz="2400" b="1">
              <a:solidFill>
                <a:schemeClr val="dk1"/>
              </a:solidFill>
              <a:highlight>
                <a:schemeClr val="lt1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>
              <a:solidFill>
                <a:srgbClr val="212121"/>
              </a:solidFill>
              <a:highlight>
                <a:schemeClr val="lt1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0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215700" y="1494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r>
              <a:rPr lang="zh-TW" sz="4000" b="1">
                <a:latin typeface="Comic Sans MS"/>
                <a:ea typeface="Comic Sans MS"/>
                <a:cs typeface="Comic Sans MS"/>
                <a:sym typeface="Comic Sans MS"/>
              </a:rPr>
              <a:t>   安裝函式庫&amp;設置環境</a:t>
            </a:r>
            <a:endParaRPr sz="40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311700" y="987550"/>
            <a:ext cx="8520600" cy="3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1.</a:t>
            </a:r>
            <a:endParaRPr>
              <a:solidFill>
                <a:srgbClr val="202124"/>
              </a:solidFill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5250"/>
            <a:ext cx="3703325" cy="399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800" y="905250"/>
            <a:ext cx="4196125" cy="12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3325" y="2242550"/>
            <a:ext cx="5440675" cy="2677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latin typeface="Comic Sans MS"/>
                <a:ea typeface="Comic Sans MS"/>
                <a:cs typeface="Comic Sans MS"/>
                <a:sym typeface="Comic Sans MS"/>
              </a:rPr>
              <a:t>Problem  three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6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 b="1">
                <a:latin typeface="Comic Sans MS"/>
                <a:ea typeface="Comic Sans MS"/>
                <a:cs typeface="Comic Sans MS"/>
                <a:sym typeface="Comic Sans MS"/>
              </a:rPr>
              <a:t># 遇到的問題3 : 此資料集不適合翻 : 經濟、學術..</a:t>
            </a:r>
            <a:endParaRPr sz="25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500" b="1">
                <a:latin typeface="Comic Sans MS"/>
                <a:ea typeface="Comic Sans MS"/>
                <a:cs typeface="Comic Sans MS"/>
                <a:sym typeface="Comic Sans MS"/>
              </a:rPr>
              <a:t>(即使訓練到epochs=85，結果一樣)</a:t>
            </a:r>
            <a:endParaRPr sz="25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500" b="1">
                <a:latin typeface="Comic Sans MS"/>
                <a:ea typeface="Comic Sans MS"/>
                <a:cs typeface="Comic Sans MS"/>
                <a:sym typeface="Comic Sans MS"/>
              </a:rPr>
              <a:t># 解決問題3 : 適合翻時事、政治、地緣議題</a:t>
            </a:r>
            <a:endParaRPr sz="25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500" b="1">
                <a:latin typeface="Comic Sans MS"/>
                <a:ea typeface="Comic Sans MS"/>
                <a:cs typeface="Comic Sans MS"/>
                <a:sym typeface="Comic Sans MS"/>
              </a:rPr>
              <a:t>(只要訓練到epochs=30，翻譯就非常好)</a:t>
            </a:r>
            <a:endParaRPr sz="25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6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   </a:t>
            </a:r>
            <a:endParaRPr sz="4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  The End</a:t>
            </a:r>
            <a:endParaRPr sz="3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r>
              <a:rPr lang="zh-TW" sz="4000" b="1">
                <a:latin typeface="Comic Sans MS"/>
                <a:ea typeface="Comic Sans MS"/>
                <a:cs typeface="Comic Sans MS"/>
                <a:sym typeface="Comic Sans MS"/>
              </a:rPr>
              <a:t>建立輸入管道_選數據集查看內含物</a:t>
            </a:r>
            <a:endParaRPr sz="15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endParaRPr sz="40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1.</a:t>
            </a:r>
            <a:endParaRPr>
              <a:solidFill>
                <a:srgbClr val="202124"/>
              </a:solidFill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00" y="1229875"/>
            <a:ext cx="8243326" cy="391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900" y="1229875"/>
            <a:ext cx="8243325" cy="4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159300" y="2576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r>
              <a:rPr lang="zh-TW" sz="4000" b="1">
                <a:latin typeface="Comic Sans MS"/>
                <a:ea typeface="Comic Sans MS"/>
                <a:cs typeface="Comic Sans MS"/>
                <a:sym typeface="Comic Sans MS"/>
              </a:rPr>
              <a:t>建立輸入管道_正式載讀指定的資料集</a:t>
            </a:r>
            <a:endParaRPr sz="40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1.</a:t>
            </a:r>
            <a:endParaRPr>
              <a:solidFill>
                <a:srgbClr val="202124"/>
              </a:solidFill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875" y="1017800"/>
            <a:ext cx="8264501" cy="412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r>
              <a:rPr lang="zh-TW" sz="4000" b="1">
                <a:latin typeface="Comic Sans MS"/>
                <a:ea typeface="Comic Sans MS"/>
                <a:cs typeface="Comic Sans MS"/>
                <a:sym typeface="Comic Sans MS"/>
              </a:rPr>
              <a:t>建立輸入管道_分割資料集</a:t>
            </a:r>
            <a:endParaRPr sz="40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1.</a:t>
            </a:r>
            <a:endParaRPr>
              <a:solidFill>
                <a:srgbClr val="202124"/>
              </a:solidFill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9875"/>
            <a:ext cx="9143998" cy="267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235500" y="2576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r>
              <a:rPr lang="zh-TW" sz="4000" b="1">
                <a:latin typeface="Comic Sans MS"/>
                <a:ea typeface="Comic Sans MS"/>
                <a:cs typeface="Comic Sans MS"/>
                <a:sym typeface="Comic Sans MS"/>
              </a:rPr>
              <a:t>建立輸入管道_建立英文字典</a:t>
            </a:r>
            <a:endParaRPr sz="40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2124"/>
              </a:solidFill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25" y="1138425"/>
            <a:ext cx="8230951" cy="40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/>
          <p:nvPr/>
        </p:nvSpPr>
        <p:spPr>
          <a:xfrm>
            <a:off x="1051075" y="4852775"/>
            <a:ext cx="357900" cy="178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4600" y="3936950"/>
            <a:ext cx="2869399" cy="12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829</Words>
  <Application>Microsoft Office PowerPoint</Application>
  <PresentationFormat>如螢幕大小 (16:9)</PresentationFormat>
  <Paragraphs>121</Paragraphs>
  <Slides>51</Slides>
  <Notes>51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7" baseType="lpstr">
      <vt:lpstr>Arial</vt:lpstr>
      <vt:lpstr>Roboto</vt:lpstr>
      <vt:lpstr>Times New Roman</vt:lpstr>
      <vt:lpstr>Comic Sans MS</vt:lpstr>
      <vt:lpstr>Courier New</vt:lpstr>
      <vt:lpstr>Geometric</vt:lpstr>
      <vt:lpstr>PowerPoint 簡報</vt:lpstr>
      <vt:lpstr>Outline_Data Preprocessing </vt:lpstr>
      <vt:lpstr>Outline_Model </vt:lpstr>
      <vt:lpstr> </vt:lpstr>
      <vt:lpstr>   安裝函式庫&amp;設置環境 </vt:lpstr>
      <vt:lpstr>建立輸入管道_選數據集查看內含物  </vt:lpstr>
      <vt:lpstr>建立輸入管道_正式載讀指定的資料集 </vt:lpstr>
      <vt:lpstr>建立輸入管道_分割資料集 </vt:lpstr>
      <vt:lpstr>建立輸入管道_建立英文字典</vt:lpstr>
      <vt:lpstr>建立輸入管道_建立中文字典 </vt:lpstr>
      <vt:lpstr>建立輸入管道_(有無前處理比較)</vt:lpstr>
      <vt:lpstr>建立輸入管道_(有無前處理比較)</vt:lpstr>
      <vt:lpstr>建立輸入管道_Problem </vt:lpstr>
      <vt:lpstr>建立輸入管道_Solve</vt:lpstr>
      <vt:lpstr>建立輸入管道_(去掉過長的序列、過短補0)</vt:lpstr>
      <vt:lpstr>建立輸入管道_建立訓練集、驗證集</vt:lpstr>
      <vt:lpstr>建立輸入管道_資料集最後樣貌</vt:lpstr>
      <vt:lpstr>PowerPoint 簡報</vt:lpstr>
      <vt:lpstr>Mask_padding&amp;look ahead </vt:lpstr>
      <vt:lpstr>Mask_combined </vt:lpstr>
      <vt:lpstr>Scaled dot product attention&amp;Split heads</vt:lpstr>
      <vt:lpstr>Scaled dot product attention&amp;Split heads</vt:lpstr>
      <vt:lpstr>MultiHeadAttention  </vt:lpstr>
      <vt:lpstr>Point wise Feed Forward Network </vt:lpstr>
      <vt:lpstr>Encoder layer  </vt:lpstr>
      <vt:lpstr>Decoder layer   </vt:lpstr>
      <vt:lpstr>get angles &amp; positional encoding  </vt:lpstr>
      <vt:lpstr>Encoder </vt:lpstr>
      <vt:lpstr>Decoder </vt:lpstr>
      <vt:lpstr>Transformer  </vt:lpstr>
      <vt:lpstr>Loss function  </vt:lpstr>
      <vt:lpstr>Hyperparameter setting   </vt:lpstr>
      <vt:lpstr>Optimizer、Customized learning rate </vt:lpstr>
      <vt:lpstr>Customized learning rate </vt:lpstr>
      <vt:lpstr>Training step  </vt:lpstr>
      <vt:lpstr>Training  </vt:lpstr>
      <vt:lpstr>Training(epochs=30後，accuracy上升趨緩)  </vt:lpstr>
      <vt:lpstr>Actual translation   </vt:lpstr>
      <vt:lpstr>Actual translation(en-&gt;zh)  </vt:lpstr>
      <vt:lpstr>Actual translation(en-&gt;zh)  </vt:lpstr>
      <vt:lpstr>Visualiztion attention weight(epochs=5)   </vt:lpstr>
      <vt:lpstr>Visualiztion attention weight(epochs=10)   </vt:lpstr>
      <vt:lpstr>Visualiztion attention weight(epochs=15)    </vt:lpstr>
      <vt:lpstr>Visualiztion attention weight(epochs=20)    </vt:lpstr>
      <vt:lpstr>Visualiztion attention weight(epochs=25)    </vt:lpstr>
      <vt:lpstr>Visualiztion attention weight(epochs=30)    </vt:lpstr>
      <vt:lpstr>Problem  one </vt:lpstr>
      <vt:lpstr>Problem  two  </vt:lpstr>
      <vt:lpstr>Problem  two </vt:lpstr>
      <vt:lpstr>Problem  three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大科 張</cp:lastModifiedBy>
  <cp:revision>2</cp:revision>
  <dcterms:modified xsi:type="dcterms:W3CDTF">2021-06-26T08:39:23Z</dcterms:modified>
</cp:coreProperties>
</file>